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147472984" r:id="rId2"/>
    <p:sldId id="2147473001" r:id="rId3"/>
    <p:sldId id="2147473002" r:id="rId4"/>
    <p:sldId id="214747298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A648"/>
    <a:srgbClr val="3D8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78" autoAdjust="0"/>
  </p:normalViewPr>
  <p:slideViewPr>
    <p:cSldViewPr snapToGrid="0">
      <p:cViewPr varScale="1">
        <p:scale>
          <a:sx n="95" d="100"/>
          <a:sy n="95" d="100"/>
        </p:scale>
        <p:origin x="115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5335B-0A88-45F4-AA4E-83DA88B0E6F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EF86B-79A2-44C5-BCB1-1B2FE7D7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22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1BDCC-36C7-69F0-E497-44E5EB3B2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766D0D-F9E6-8142-8ECF-56687404C1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926C54-4136-5831-9939-EA4217D22A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39557" tIns="19778" rIns="39557" bIns="19778"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6F48C2-9549-BEA6-245B-07D84CE506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39557" tIns="19778" rIns="39557" bIns="19778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7507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CDBCC-4CB8-88F1-7E6E-B8268FBFB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F6E018-B338-2B73-0CC6-31BA02F2C3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6C0DBB-65EC-F927-88B7-9EF8693994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39557" tIns="19778" rIns="39557" bIns="19778"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23E108-CB05-F51C-0B7C-DDBD0B2162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39557" tIns="19778" rIns="39557" bIns="19778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560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4609D-0CE4-3DAF-BA99-BB05DB30A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26C01C-BC59-3EB7-F756-EB3129379C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ECFD44-AD2A-BD54-AE6D-65342CA2ED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39557" tIns="19778" rIns="39557" bIns="19778"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C4D98-24B2-926A-BF49-D7EA410A6E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39557" tIns="19778" rIns="39557" bIns="19778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920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2843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26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ftr="0" dt="0"/>
  <p:txStyles>
    <p:titleStyle>
      <a:lvl1pPr algn="ctr" defTabSz="457109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16" indent="-171416" algn="l" defTabSz="45710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01" indent="-142846" algn="l" defTabSz="457109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386" indent="-114277" algn="l" defTabSz="457109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99940" indent="-114277" algn="l" defTabSz="457109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494" indent="-114277" algn="l" defTabSz="457109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049" indent="-114277" algn="l" defTabSz="45710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603" indent="-114277" algn="l" defTabSz="45710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157" indent="-114277" algn="l" defTabSz="45710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2711" indent="-114277" algn="l" defTabSz="45710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54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09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663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217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771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326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99880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434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9F529C3-C941-49FD-8C67-82F134F64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47"/>
            <a:ext cx="12192000" cy="6857107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09"/>
            <a:endParaRPr lang="en-US" sz="9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0586029-32A0-47E5-9AEC-AE3ABA6B9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444"/>
            <a:ext cx="11237976" cy="5897112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09"/>
            <a:endParaRPr lang="en-US" sz="9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1FFA15-6314-40B6-A1D2-C53BDE5696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418" y="898252"/>
            <a:ext cx="1932388" cy="728361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C730EAB-A532-4295-A302-FB4B90DB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9958" y="1143298"/>
            <a:ext cx="0" cy="4571405"/>
          </a:xfrm>
          <a:prstGeom prst="line">
            <a:avLst/>
          </a:prstGeom>
          <a:ln>
            <a:solidFill>
              <a:srgbClr val="4E4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0" descr=" ">
            <a:extLst>
              <a:ext uri="{FF2B5EF4-FFF2-40B4-BE49-F238E27FC236}">
                <a16:creationId xmlns:a16="http://schemas.microsoft.com/office/drawing/2014/main" id="{FE48D591-0DA8-95A2-6E76-EC0C1E2851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53817" y="1148713"/>
            <a:ext cx="5294715" cy="4560574"/>
          </a:xfrm>
          <a:prstGeom prst="rect">
            <a:avLst/>
          </a:prstGeom>
        </p:spPr>
      </p:pic>
      <p:pic>
        <p:nvPicPr>
          <p:cNvPr id="8" name="Picture 7" descr="A logo for a computer game">
            <a:extLst>
              <a:ext uri="{FF2B5EF4-FFF2-40B4-BE49-F238E27FC236}">
                <a16:creationId xmlns:a16="http://schemas.microsoft.com/office/drawing/2014/main" id="{58BCE91B-95CF-5B3C-EE20-2792F943A45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2252" b="11434"/>
          <a:stretch>
            <a:fillRect/>
          </a:stretch>
        </p:blipFill>
        <p:spPr>
          <a:xfrm>
            <a:off x="1208233" y="2760540"/>
            <a:ext cx="4140504" cy="2115275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7C3494F2-6D54-3EE2-4F5A-CB7F1C9B1C8B}"/>
              </a:ext>
            </a:extLst>
          </p:cNvPr>
          <p:cNvSpPr txBox="1">
            <a:spLocks/>
          </p:cNvSpPr>
          <p:nvPr/>
        </p:nvSpPr>
        <p:spPr>
          <a:xfrm>
            <a:off x="716899" y="4875815"/>
            <a:ext cx="5059906" cy="630007"/>
          </a:xfrm>
        </p:spPr>
        <p:txBody>
          <a:bodyPr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Felix Titling" panose="04060505060202020A04" pitchFamily="82" charset="0"/>
              </a:rPr>
              <a:t>Audit Manager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CBF0C1-B1B5-4853-E26D-0D734D7E2F82}"/>
              </a:ext>
            </a:extLst>
          </p:cNvPr>
          <p:cNvSpPr txBox="1">
            <a:spLocks/>
          </p:cNvSpPr>
          <p:nvPr/>
        </p:nvSpPr>
        <p:spPr>
          <a:xfrm>
            <a:off x="643468" y="2137913"/>
            <a:ext cx="5059906" cy="630007"/>
          </a:xfrm>
        </p:spPr>
        <p:txBody>
          <a:bodyPr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Felix Titling" panose="04060505060202020A04" pitchFamily="82" charset="0"/>
              </a:rPr>
              <a:t>March 2026</a:t>
            </a:r>
          </a:p>
        </p:txBody>
      </p:sp>
    </p:spTree>
    <p:extLst>
      <p:ext uri="{BB962C8B-B14F-4D97-AF65-F5344CB8AC3E}">
        <p14:creationId xmlns:p14="http://schemas.microsoft.com/office/powerpoint/2010/main" val="60817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F670B-B886-AC6F-55ED-0FB61B153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CE8650E-CED1-F177-2333-15B00F5487D1}"/>
              </a:ext>
            </a:extLst>
          </p:cNvPr>
          <p:cNvSpPr/>
          <p:nvPr/>
        </p:nvSpPr>
        <p:spPr>
          <a:xfrm rot="5400000">
            <a:off x="9156653" y="3238525"/>
            <a:ext cx="5695920" cy="374601"/>
          </a:xfrm>
          <a:prstGeom prst="rect">
            <a:avLst/>
          </a:prstGeom>
          <a:solidFill>
            <a:srgbClr val="33A648">
              <a:alpha val="100000"/>
            </a:srgbClr>
          </a:solidFill>
          <a:ln/>
        </p:spPr>
        <p:txBody>
          <a:bodyPr/>
          <a:lstStyle/>
          <a:p>
            <a:pPr defTabSz="457109"/>
            <a:endParaRPr lang="en-US" sz="90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3" name="Image 0" descr=" ">
            <a:extLst>
              <a:ext uri="{FF2B5EF4-FFF2-40B4-BE49-F238E27FC236}">
                <a16:creationId xmlns:a16="http://schemas.microsoft.com/office/drawing/2014/main" id="{B6CA97E4-6E59-A4DE-98F5-EA3C98368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51690" y="241715"/>
            <a:ext cx="1219550" cy="1052222"/>
          </a:xfrm>
          <a:prstGeom prst="rect">
            <a:avLst/>
          </a:prstGeom>
        </p:spPr>
      </p:pic>
      <p:pic>
        <p:nvPicPr>
          <p:cNvPr id="11" name="Picture 10" descr="A logo for a computer game">
            <a:extLst>
              <a:ext uri="{FF2B5EF4-FFF2-40B4-BE49-F238E27FC236}">
                <a16:creationId xmlns:a16="http://schemas.microsoft.com/office/drawing/2014/main" id="{B1BA272F-1445-D579-BDA0-2BC4B2D401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988" y="242727"/>
            <a:ext cx="2037044" cy="1305441"/>
          </a:xfrm>
          <a:prstGeom prst="rect">
            <a:avLst/>
          </a:prstGeom>
        </p:spPr>
      </p:pic>
      <p:sp>
        <p:nvSpPr>
          <p:cNvPr id="5" name="Text 2">
            <a:extLst>
              <a:ext uri="{FF2B5EF4-FFF2-40B4-BE49-F238E27FC236}">
                <a16:creationId xmlns:a16="http://schemas.microsoft.com/office/drawing/2014/main" id="{A466A1D2-1D06-C322-0C2B-106F98DC6F44}"/>
              </a:ext>
            </a:extLst>
          </p:cNvPr>
          <p:cNvSpPr/>
          <p:nvPr/>
        </p:nvSpPr>
        <p:spPr>
          <a:xfrm>
            <a:off x="988213" y="1855107"/>
            <a:ext cx="10215570" cy="40530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457109"/>
            <a:endParaRPr lang="en-US" b="1" dirty="0">
              <a:ea typeface="Poppins Regular" pitchFamily="34" charset="-122"/>
              <a:cs typeface="Poppins Regular" pitchFamily="34" charset="-120"/>
            </a:endParaRPr>
          </a:p>
        </p:txBody>
      </p:sp>
      <p:sp>
        <p:nvSpPr>
          <p:cNvPr id="6" name="Shape 3">
            <a:extLst>
              <a:ext uri="{FF2B5EF4-FFF2-40B4-BE49-F238E27FC236}">
                <a16:creationId xmlns:a16="http://schemas.microsoft.com/office/drawing/2014/main" id="{60BF3479-EE3E-FAB3-7959-46EAE7E53323}"/>
              </a:ext>
            </a:extLst>
          </p:cNvPr>
          <p:cNvSpPr/>
          <p:nvPr/>
        </p:nvSpPr>
        <p:spPr>
          <a:xfrm>
            <a:off x="0" y="6483344"/>
            <a:ext cx="4049486" cy="384041"/>
          </a:xfrm>
          <a:prstGeom prst="rect">
            <a:avLst/>
          </a:prstGeom>
          <a:solidFill>
            <a:srgbClr val="4A95CF">
              <a:alpha val="100000"/>
            </a:srgbClr>
          </a:solidFill>
          <a:ln/>
        </p:spPr>
        <p:txBody>
          <a:bodyPr/>
          <a:lstStyle/>
          <a:p>
            <a:pPr defTabSz="457109"/>
            <a:endParaRPr lang="en-US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C59D45D-9A05-FA4D-DCA2-9FFE2774D8B7}"/>
              </a:ext>
            </a:extLst>
          </p:cNvPr>
          <p:cNvSpPr txBox="1">
            <a:spLocks/>
          </p:cNvSpPr>
          <p:nvPr/>
        </p:nvSpPr>
        <p:spPr>
          <a:xfrm>
            <a:off x="1377742" y="529218"/>
            <a:ext cx="9220200" cy="84121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ctr" defTabSz="457109" rtl="0" eaLnBrk="1" latinLnBrk="0" hangingPunct="1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ea typeface="Calibri Light"/>
                <a:cs typeface="Calibri Light"/>
              </a:rPr>
              <a:t>Offshoring in Aduit: What Actually Works</a:t>
            </a:r>
            <a:endParaRPr lang="en-US" sz="2800" b="1" dirty="0">
              <a:ea typeface="Calibri Light"/>
              <a:cs typeface="Calibri Ligh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4B3C39-D081-28B9-A48B-8B78DFE8DC1A}"/>
              </a:ext>
            </a:extLst>
          </p:cNvPr>
          <p:cNvSpPr txBox="1"/>
          <p:nvPr/>
        </p:nvSpPr>
        <p:spPr>
          <a:xfrm>
            <a:off x="1377742" y="1545868"/>
            <a:ext cx="982604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Segoe UI" panose="020B0502040204020203" pitchFamily="34" charset="0"/>
              </a:rPr>
              <a:t>What Offshoring Works Best For:</a:t>
            </a:r>
          </a:p>
          <a:p>
            <a:r>
              <a:rPr lang="en-US" dirty="0">
                <a:latin typeface="Segoe UI" panose="020B0502040204020203" pitchFamily="34" charset="0"/>
              </a:rPr>
              <a:t>Offshoring can expand capacity—but only when the </a:t>
            </a:r>
            <a:r>
              <a:rPr lang="en-US" i="1" dirty="0">
                <a:latin typeface="Segoe UI" panose="020B0502040204020203" pitchFamily="34" charset="0"/>
              </a:rPr>
              <a:t>right</a:t>
            </a:r>
            <a:r>
              <a:rPr lang="en-US" dirty="0">
                <a:latin typeface="Segoe UI" panose="020B0502040204020203" pitchFamily="34" charset="0"/>
              </a:rPr>
              <a:t> work is assigned and the time investment is understood</a:t>
            </a:r>
          </a:p>
          <a:p>
            <a:endParaRPr lang="en-US" dirty="0">
              <a:latin typeface="Segoe UI" panose="020B0502040204020203" pitchFamily="34" charset="0"/>
            </a:endParaRPr>
          </a:p>
          <a:p>
            <a:r>
              <a:rPr lang="en-US" b="1" dirty="0">
                <a:latin typeface="Segoe UI" panose="020B0502040204020203" pitchFamily="34" charset="0"/>
              </a:rPr>
              <a:t>Where Offshoring is Less Effective: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Segoe UI" panose="020B0502040204020203" pitchFamily="34" charset="0"/>
              </a:rPr>
              <a:t>Most effective for </a:t>
            </a:r>
            <a:r>
              <a:rPr lang="en-US" b="1" dirty="0">
                <a:latin typeface="Segoe UI" panose="020B0502040204020203" pitchFamily="34" charset="0"/>
              </a:rPr>
              <a:t>simpler, data‑heavy, and repetitive tasks</a:t>
            </a:r>
            <a:r>
              <a:rPr lang="en-US" dirty="0">
                <a:latin typeface="Segoe UI" panose="020B0502040204020203" pitchFamily="34" charset="0"/>
              </a:rPr>
              <a:t> Strong results with: </a:t>
            </a:r>
            <a:r>
              <a:rPr lang="en-US" b="1" dirty="0">
                <a:latin typeface="Segoe UI" panose="020B0502040204020203" pitchFamily="34" charset="0"/>
              </a:rPr>
              <a:t>Cash testing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Segoe UI" panose="020B0502040204020203" pitchFamily="34" charset="0"/>
              </a:rPr>
              <a:t>Detailed testing</a:t>
            </a:r>
            <a:r>
              <a:rPr lang="en-US" dirty="0">
                <a:latin typeface="Segoe UI" panose="020B0502040204020203" pitchFamily="34" charset="0"/>
              </a:rPr>
              <a:t> across multiple audit areas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Segoe UI" panose="020B0502040204020203" pitchFamily="34" charset="0"/>
              </a:rPr>
              <a:t>These areas typically provide: Faster ramp‑up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Segoe UI" panose="020B0502040204020203" pitchFamily="34" charset="0"/>
              </a:rPr>
              <a:t>More predictable review outcomes</a:t>
            </a:r>
          </a:p>
          <a:p>
            <a:r>
              <a:rPr lang="en-US" b="1" dirty="0">
                <a:latin typeface="Segoe UI" panose="020B0502040204020203" pitchFamily="34" charset="0"/>
              </a:rPr>
              <a:t>Where Offshoring is Less Effective: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Segoe UI" panose="020B0502040204020203" pitchFamily="34" charset="0"/>
              </a:rPr>
              <a:t>Review time increases</a:t>
            </a:r>
            <a:r>
              <a:rPr lang="en-US" dirty="0">
                <a:latin typeface="Segoe UI" panose="020B0502040204020203" pitchFamily="34" charset="0"/>
              </a:rPr>
              <a:t> as task complexity increases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Segoe UI" panose="020B0502040204020203" pitchFamily="34" charset="0"/>
              </a:rPr>
              <a:t>Not recommended for highly judgmental or technical areas, such as: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Segoe UI" panose="020B0502040204020203" pitchFamily="34" charset="0"/>
              </a:rPr>
              <a:t>Revenue Recognition (ASC 606)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Segoe UI" panose="020B0502040204020203" pitchFamily="34" charset="0"/>
              </a:rPr>
              <a:t>Leases (ASC 842)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Segoe UI" panose="020B0502040204020203" pitchFamily="34" charset="0"/>
              </a:rPr>
              <a:t>These areas require deeper context, experience, and professional judgment that are harder to offshore effectively</a:t>
            </a:r>
          </a:p>
          <a:p>
            <a:endParaRPr lang="en-US" dirty="0">
              <a:latin typeface="Segoe UI" panose="020B0502040204020203" pitchFamily="34" charset="0"/>
            </a:endParaRPr>
          </a:p>
          <a:p>
            <a:endParaRPr lang="en-US" dirty="0">
              <a:latin typeface="Segoe UI" panose="020B050204020402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35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BF74E-F399-653A-E5F9-6D9D93DF0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A9FDB28-B967-2113-CCB6-7C41F8ABF91E}"/>
              </a:ext>
            </a:extLst>
          </p:cNvPr>
          <p:cNvSpPr/>
          <p:nvPr/>
        </p:nvSpPr>
        <p:spPr>
          <a:xfrm rot="5400000">
            <a:off x="9156653" y="3238525"/>
            <a:ext cx="5695920" cy="374601"/>
          </a:xfrm>
          <a:prstGeom prst="rect">
            <a:avLst/>
          </a:prstGeom>
          <a:solidFill>
            <a:srgbClr val="33A648">
              <a:alpha val="100000"/>
            </a:srgbClr>
          </a:solidFill>
          <a:ln/>
        </p:spPr>
        <p:txBody>
          <a:bodyPr/>
          <a:lstStyle/>
          <a:p>
            <a:pPr marL="0" marR="0" lvl="0" indent="0" algn="l" defTabSz="4571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 0" descr=" ">
            <a:extLst>
              <a:ext uri="{FF2B5EF4-FFF2-40B4-BE49-F238E27FC236}">
                <a16:creationId xmlns:a16="http://schemas.microsoft.com/office/drawing/2014/main" id="{13B9485B-DD12-8D6A-E976-289E87BEAA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51690" y="241715"/>
            <a:ext cx="1219550" cy="1052222"/>
          </a:xfrm>
          <a:prstGeom prst="rect">
            <a:avLst/>
          </a:prstGeom>
        </p:spPr>
      </p:pic>
      <p:pic>
        <p:nvPicPr>
          <p:cNvPr id="11" name="Picture 10" descr="A logo for a computer game">
            <a:extLst>
              <a:ext uri="{FF2B5EF4-FFF2-40B4-BE49-F238E27FC236}">
                <a16:creationId xmlns:a16="http://schemas.microsoft.com/office/drawing/2014/main" id="{A9023082-71CB-1759-1F0C-DA252A97F5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988" y="242727"/>
            <a:ext cx="2037044" cy="1305441"/>
          </a:xfrm>
          <a:prstGeom prst="rect">
            <a:avLst/>
          </a:prstGeom>
        </p:spPr>
      </p:pic>
      <p:sp>
        <p:nvSpPr>
          <p:cNvPr id="5" name="Text 2">
            <a:extLst>
              <a:ext uri="{FF2B5EF4-FFF2-40B4-BE49-F238E27FC236}">
                <a16:creationId xmlns:a16="http://schemas.microsoft.com/office/drawing/2014/main" id="{309F00DA-5042-C23F-C2F4-BF8FEF25F96F}"/>
              </a:ext>
            </a:extLst>
          </p:cNvPr>
          <p:cNvSpPr/>
          <p:nvPr/>
        </p:nvSpPr>
        <p:spPr>
          <a:xfrm>
            <a:off x="988213" y="1855107"/>
            <a:ext cx="10215570" cy="40530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4571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Poppins Regular" pitchFamily="34" charset="-122"/>
              <a:cs typeface="Poppins Regular" pitchFamily="34" charset="-120"/>
            </a:endParaRPr>
          </a:p>
        </p:txBody>
      </p:sp>
      <p:sp>
        <p:nvSpPr>
          <p:cNvPr id="6" name="Shape 3">
            <a:extLst>
              <a:ext uri="{FF2B5EF4-FFF2-40B4-BE49-F238E27FC236}">
                <a16:creationId xmlns:a16="http://schemas.microsoft.com/office/drawing/2014/main" id="{D658E3C2-9E55-36A9-350D-BF4DC1F068AF}"/>
              </a:ext>
            </a:extLst>
          </p:cNvPr>
          <p:cNvSpPr/>
          <p:nvPr/>
        </p:nvSpPr>
        <p:spPr>
          <a:xfrm>
            <a:off x="0" y="6483344"/>
            <a:ext cx="4049486" cy="384041"/>
          </a:xfrm>
          <a:prstGeom prst="rect">
            <a:avLst/>
          </a:prstGeom>
          <a:solidFill>
            <a:srgbClr val="4A95CF">
              <a:alpha val="100000"/>
            </a:srgbClr>
          </a:solidFill>
          <a:ln/>
        </p:spPr>
        <p:txBody>
          <a:bodyPr/>
          <a:lstStyle/>
          <a:p>
            <a:pPr marL="0" marR="0" lvl="0" indent="0" algn="l" defTabSz="4571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E4171AA-FE4E-8E58-C099-4ED01879F559}"/>
              </a:ext>
            </a:extLst>
          </p:cNvPr>
          <p:cNvSpPr txBox="1">
            <a:spLocks/>
          </p:cNvSpPr>
          <p:nvPr/>
        </p:nvSpPr>
        <p:spPr>
          <a:xfrm>
            <a:off x="1377742" y="347221"/>
            <a:ext cx="9220200" cy="84121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ctr" defTabSz="457109" rtl="0" eaLnBrk="1" latinLnBrk="0" hangingPunct="1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10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Calibri Light"/>
                <a:cs typeface="Calibri Light"/>
              </a:rPr>
              <a:t>Offshoring in Aduit: What Actually Works, Continued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Calibri Light"/>
              <a:cs typeface="Calibri Ligh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71755A-BFEC-6F18-06E7-BBCD0377C0C8}"/>
              </a:ext>
            </a:extLst>
          </p:cNvPr>
          <p:cNvSpPr txBox="1"/>
          <p:nvPr/>
        </p:nvSpPr>
        <p:spPr>
          <a:xfrm>
            <a:off x="1377742" y="1545868"/>
            <a:ext cx="888162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Training &amp; Timing Considerations: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Long</a:t>
            </a:r>
            <a:r>
              <a:rPr lang="en-US" dirty="0">
                <a:solidFill>
                  <a:prstClr val="black"/>
                </a:solidFill>
                <a:latin typeface="Segoe UI" panose="020B0502040204020203" pitchFamily="34" charset="0"/>
              </a:rPr>
              <a:t>-term retention is critical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Training offshore staff general takes </a:t>
            </a:r>
            <a:r>
              <a:rPr lang="en-US" dirty="0">
                <a:solidFill>
                  <a:prstClr val="black"/>
                </a:solidFill>
                <a:latin typeface="Segoe UI" panose="020B0502040204020203" pitchFamily="34" charset="0"/>
              </a:rPr>
              <a:t>approximately one year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Segoe UI" panose="020B0502040204020203" pitchFamily="34" charset="0"/>
              </a:rPr>
              <a:t>Efficiency and value increase significantly after that point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Segoe UI" panose="020B0502040204020203" pitchFamily="34" charset="0"/>
              </a:rPr>
              <a:t>Training offshore staff often takes longer than training U.S.-based staff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Segoe UI" panose="020B0502040204020203" pitchFamily="34" charset="0"/>
              </a:rPr>
              <a:t>Busy season training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Segoe UI" panose="020B0502040204020203" pitchFamily="34" charset="0"/>
              </a:rPr>
              <a:t>Can accelerate learning through real-time engagement exposure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Segoe UI" panose="020B0502040204020203" pitchFamily="34" charset="0"/>
              </a:rPr>
              <a:t>Is also resource-intensive and challenging during peak hours  </a:t>
            </a:r>
          </a:p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Bottom Line for Audit Managers: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Segoe UI" panose="020B0502040204020203" pitchFamily="34" charset="0"/>
              </a:rPr>
              <a:t>Offshoring can work, but it requires a meaningful upfront and ongoing time investment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When done well, it helps address busy-season capacity con</a:t>
            </a:r>
            <a:r>
              <a:rPr lang="en-US" dirty="0" err="1">
                <a:solidFill>
                  <a:prstClr val="black"/>
                </a:solidFill>
                <a:latin typeface="Segoe UI" panose="020B0502040204020203" pitchFamily="34" charset="0"/>
              </a:rPr>
              <a:t>straints</a:t>
            </a:r>
            <a:r>
              <a:rPr lang="en-US" dirty="0">
                <a:solidFill>
                  <a:prstClr val="black"/>
                </a:solidFill>
                <a:latin typeface="Segoe UI" panose="020B0502040204020203" pitchFamily="34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Without offshoring, filling audit roles during peak periods would likely be more difficult, particularly given the tighter U.S. 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talen</a:t>
            </a:r>
            <a:r>
              <a:rPr lang="en-US" dirty="0">
                <a:solidFill>
                  <a:prstClr val="black"/>
                </a:solidFill>
                <a:latin typeface="Segoe UI" panose="020B0502040204020203" pitchFamily="34" charset="0"/>
              </a:rPr>
              <a:t>t market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939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51B00-2FA0-13DF-1720-5D13A7473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2C6A4AB-5469-16FE-9BE0-04E186CFED86}"/>
              </a:ext>
            </a:extLst>
          </p:cNvPr>
          <p:cNvSpPr/>
          <p:nvPr/>
        </p:nvSpPr>
        <p:spPr>
          <a:xfrm rot="5400000">
            <a:off x="9156653" y="3238525"/>
            <a:ext cx="5695920" cy="374601"/>
          </a:xfrm>
          <a:prstGeom prst="rect">
            <a:avLst/>
          </a:prstGeom>
          <a:solidFill>
            <a:srgbClr val="33A648">
              <a:alpha val="100000"/>
            </a:srgbClr>
          </a:solidFill>
          <a:ln/>
        </p:spPr>
        <p:txBody>
          <a:bodyPr/>
          <a:lstStyle/>
          <a:p>
            <a:pPr defTabSz="457109"/>
            <a:endParaRPr lang="en-US" sz="90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3" name="Image 0" descr=" ">
            <a:extLst>
              <a:ext uri="{FF2B5EF4-FFF2-40B4-BE49-F238E27FC236}">
                <a16:creationId xmlns:a16="http://schemas.microsoft.com/office/drawing/2014/main" id="{9241B82B-A646-3DD2-23A6-602A98FDD3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51690" y="241715"/>
            <a:ext cx="1219550" cy="1052222"/>
          </a:xfrm>
          <a:prstGeom prst="rect">
            <a:avLst/>
          </a:prstGeom>
        </p:spPr>
      </p:pic>
      <p:pic>
        <p:nvPicPr>
          <p:cNvPr id="11" name="Picture 10" descr="A logo for a computer game">
            <a:extLst>
              <a:ext uri="{FF2B5EF4-FFF2-40B4-BE49-F238E27FC236}">
                <a16:creationId xmlns:a16="http://schemas.microsoft.com/office/drawing/2014/main" id="{4C6C17FC-E6CB-559E-DFE4-B5B3C7AB83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988" y="196825"/>
            <a:ext cx="2349187" cy="1553318"/>
          </a:xfrm>
          <a:prstGeom prst="rect">
            <a:avLst/>
          </a:prstGeom>
        </p:spPr>
      </p:pic>
      <p:sp>
        <p:nvSpPr>
          <p:cNvPr id="5" name="Text 2">
            <a:extLst>
              <a:ext uri="{FF2B5EF4-FFF2-40B4-BE49-F238E27FC236}">
                <a16:creationId xmlns:a16="http://schemas.microsoft.com/office/drawing/2014/main" id="{287CCFCA-892B-9E7C-9143-D8665031AA2C}"/>
              </a:ext>
            </a:extLst>
          </p:cNvPr>
          <p:cNvSpPr/>
          <p:nvPr/>
        </p:nvSpPr>
        <p:spPr>
          <a:xfrm>
            <a:off x="1860404" y="1503495"/>
            <a:ext cx="8655547" cy="49798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457109"/>
            <a:endParaRPr lang="en-US" sz="1750" i="1">
              <a:cs typeface="Poppins Regular" pitchFamily="34" charset="-120"/>
            </a:endParaRPr>
          </a:p>
          <a:p>
            <a:pPr defTabSz="457109">
              <a:lnSpc>
                <a:spcPct val="150000"/>
              </a:lnSpc>
            </a:pPr>
            <a:r>
              <a:rPr lang="en-US" sz="1750" i="1">
                <a:solidFill>
                  <a:prstClr val="black"/>
                </a:solidFill>
                <a:latin typeface="Calibri" panose="020F0502020204030204"/>
                <a:cs typeface="Poppins Regular" pitchFamily="34" charset="-120"/>
              </a:rPr>
              <a:t>	</a:t>
            </a:r>
            <a:endParaRPr lang="en-US" sz="1750" i="1">
              <a:solidFill>
                <a:srgbClr val="676767">
                  <a:alpha val="100000"/>
                </a:srgbClr>
              </a:solidFill>
              <a:latin typeface="Poppins Regular" pitchFamily="34" charset="0"/>
              <a:cs typeface="Poppins Regular" pitchFamily="34" charset="-12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17217A-FAC7-14FA-540E-31C9A6FF39FC}"/>
              </a:ext>
            </a:extLst>
          </p:cNvPr>
          <p:cNvSpPr txBox="1"/>
          <p:nvPr/>
        </p:nvSpPr>
        <p:spPr>
          <a:xfrm>
            <a:off x="1676049" y="2205908"/>
            <a:ext cx="8471192" cy="2554545"/>
          </a:xfrm>
          <a:prstGeom prst="rect">
            <a:avLst/>
          </a:prstGeom>
          <a:solidFill>
            <a:schemeClr val="bg2"/>
          </a:solidFill>
          <a:ln w="19050">
            <a:solidFill>
              <a:srgbClr val="3DA64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Segoe UI" panose="020B0502040204020203" pitchFamily="34" charset="0"/>
              </a:rPr>
              <a:t>Offshoring can be an effective audit capacity strategy—but only when the right work is assigned and the time investment is understood.</a:t>
            </a:r>
          </a:p>
          <a:p>
            <a:pPr algn="ctr"/>
            <a:r>
              <a:rPr lang="en-US" sz="3200" dirty="0">
                <a:latin typeface="Segoe UI" panose="020B0502040204020203" pitchFamily="34" charset="0"/>
              </a:rPr>
              <a:t>Happy Tax Season 2026!</a:t>
            </a:r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929E432E-EAA1-CF07-1F6F-F905C3BD0940}"/>
              </a:ext>
            </a:extLst>
          </p:cNvPr>
          <p:cNvSpPr/>
          <p:nvPr/>
        </p:nvSpPr>
        <p:spPr>
          <a:xfrm>
            <a:off x="0" y="6483344"/>
            <a:ext cx="4049486" cy="384041"/>
          </a:xfrm>
          <a:prstGeom prst="rect">
            <a:avLst/>
          </a:prstGeom>
          <a:solidFill>
            <a:srgbClr val="4A95CF">
              <a:alpha val="100000"/>
            </a:srgbClr>
          </a:solidFill>
          <a:ln/>
        </p:spPr>
        <p:txBody>
          <a:bodyPr/>
          <a:lstStyle/>
          <a:p>
            <a:pPr defTabSz="457109"/>
            <a:endParaRPr lang="en-US" sz="9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565316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PA 360 Branded Slide.4" id="{EEF5A2CB-A1D2-4890-8D01-50DF40A69FBC}" vid="{8BF95D35-81A9-4BC0-8442-D03E84C973D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10139</TotalTime>
  <Words>287</Words>
  <Application>Microsoft Office PowerPoint</Application>
  <PresentationFormat>Widescreen</PresentationFormat>
  <Paragraphs>39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Kathy Martin, Ph.D.</dc:creator>
  <cp:lastModifiedBy>Kathy Martin, Ph.D.</cp:lastModifiedBy>
  <cp:revision>7</cp:revision>
  <dcterms:created xsi:type="dcterms:W3CDTF">2026-01-06T19:09:13Z</dcterms:created>
  <dcterms:modified xsi:type="dcterms:W3CDTF">2026-03-05T21:43:20Z</dcterms:modified>
</cp:coreProperties>
</file>